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7" r:id="rId2"/>
    <p:sldId id="1501" r:id="rId3"/>
    <p:sldId id="1502" r:id="rId4"/>
    <p:sldId id="1504" r:id="rId5"/>
    <p:sldId id="1505" r:id="rId6"/>
    <p:sldId id="1512" r:id="rId7"/>
    <p:sldId id="1513" r:id="rId8"/>
    <p:sldId id="1506" r:id="rId9"/>
    <p:sldId id="1511" r:id="rId10"/>
    <p:sldId id="1514" r:id="rId11"/>
    <p:sldId id="1515" r:id="rId12"/>
    <p:sldId id="1472" r:id="rId13"/>
    <p:sldId id="1507" r:id="rId14"/>
    <p:sldId id="1500" r:id="rId15"/>
    <p:sldId id="1320" r:id="rId16"/>
    <p:sldId id="1503" r:id="rId17"/>
    <p:sldId id="1485" r:id="rId18"/>
    <p:sldId id="1486" r:id="rId19"/>
    <p:sldId id="1494" r:id="rId20"/>
    <p:sldId id="1495" r:id="rId21"/>
    <p:sldId id="1497" r:id="rId22"/>
    <p:sldId id="1498" r:id="rId23"/>
    <p:sldId id="1517" r:id="rId24"/>
    <p:sldId id="1518" r:id="rId25"/>
    <p:sldId id="1519" r:id="rId26"/>
    <p:sldId id="1520" r:id="rId27"/>
    <p:sldId id="1521" r:id="rId28"/>
    <p:sldId id="1522" r:id="rId29"/>
    <p:sldId id="1510" r:id="rId30"/>
    <p:sldId id="1516" r:id="rId31"/>
    <p:sldId id="1481" r:id="rId32"/>
    <p:sldId id="1492" r:id="rId33"/>
    <p:sldId id="1490" r:id="rId34"/>
    <p:sldId id="149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FFFF"/>
    <a:srgbClr val="CC9900"/>
    <a:srgbClr val="CCFF33"/>
    <a:srgbClr val="9966FF"/>
    <a:srgbClr val="CC6600"/>
    <a:srgbClr val="FF9900"/>
    <a:srgbClr val="99FF99"/>
    <a:srgbClr val="00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 autoAdjust="0"/>
    <p:restoredTop sz="88080" autoAdjust="0"/>
  </p:normalViewPr>
  <p:slideViewPr>
    <p:cSldViewPr snapToGrid="0">
      <p:cViewPr>
        <p:scale>
          <a:sx n="100" d="100"/>
          <a:sy n="100" d="100"/>
        </p:scale>
        <p:origin x="-11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C1737-9B7C-4B5A-91CF-475BA97044A8}" type="datetimeFigureOut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C2E10-22CB-42C8-9879-21136F4F7F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65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D772E-B633-49D0-9B6F-19523F4E7A5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will probably be the last time I present this meeting segment, since this information is going into an email to the Yahoo group, which goes to ~350 people, instead of the 35-50 people that attend the regular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Lemmon (C/2012 F6) - Comet Lemmon is currently a Southern Hemisphere object, but should be emerging from behind the Sun in late March, and should be nicely visible to us in early April, possibly at mag 2 or 3. It's already mag 7, and giving off a strong green coma.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PanSTARRs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currently Diving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towards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Sun, and should emerge the first week of March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Lemmon (C/2012 F6) - Comet Lemmon is currently a Southern Hemisphere object, but should be emerging from behind the Sun in late March, and should be nicely visible to us in early April, possibly at mag 2 or 3. It's already mag 7, and giving off a strong green coma.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PanSTARRs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currently Diving towards the Sun, and should emerge the first week of March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I’m going to seriously trim down this segment by being far more selective.  This month, only one thing worthy of mention here happened – the bolide over</a:t>
            </a:r>
            <a:r>
              <a:rPr lang="en-US" baseline="0" dirty="0" smtClean="0"/>
              <a:t> Russia.  See if I can embed a video of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will probably be the last time I present this meeting segment, since this information is going into an email to the Yahoo group, which goes to ~350 people, instead of the 35-50 people that attend the regular meeting.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find a references on the web for the area in square degrees</a:t>
            </a:r>
            <a:r>
              <a:rPr lang="en-US" baseline="0" dirty="0" smtClean="0"/>
              <a:t> of these constellations, and maybe include a chart with the constellation borders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Robinson Nature Center for "First Friday", from 6-8 PM.  We'll setup a few scopes on the "Green Roof", which is the terrace to the right of the entrance.</a:t>
            </a:r>
          </a:p>
          <a:p>
            <a:r>
              <a:rPr lang="en-US" dirty="0" smtClean="0"/>
              <a:t>Savage Library is in Laurel,</a:t>
            </a:r>
            <a:r>
              <a:rPr lang="en-US" baseline="0" dirty="0" smtClean="0"/>
              <a:t> and if we’ve ever been there, it’s been quite a few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“An informal competition to locate and observe the most Messier objects by a single observer during a dusk to dawn Marathon”.</a:t>
            </a:r>
          </a:p>
          <a:p>
            <a:endParaRPr lang="en-US" dirty="0" smtClean="0"/>
          </a:p>
          <a:p>
            <a:r>
              <a:rPr lang="en-US" dirty="0" smtClean="0"/>
              <a:t>The point is to hunt them down yourself,</a:t>
            </a:r>
            <a:r>
              <a:rPr lang="en-US" baseline="0" dirty="0" smtClean="0"/>
              <a:t> not use digital aids like digital setting circles or </a:t>
            </a:r>
            <a:r>
              <a:rPr lang="en-US" baseline="0" dirty="0" err="1" smtClean="0"/>
              <a:t>Goto</a:t>
            </a:r>
            <a:r>
              <a:rPr lang="en-US" baseline="0" dirty="0" smtClean="0"/>
              <a:t> scopes. While we will have prizes for the person that finds the most by star hopping, but this is a competition where everybody wins, because you’re going to see a lot of wonderful objects, and spend an all-nighter with your friends.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competition to locate and observe the most Messier objects by a single observer during a dusk to dawn Marathon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competition to locate and observe the most Messier objects by a single observer during a dusk to dawn Marathon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C2E10-22CB-42C8-9879-21136F4F7F9F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B9F6-478C-4224-9667-905C83217EBB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 sz="1600" baseline="0"/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1644-0C39-4039-B80B-F23C5405FEDC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7200" baseline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 baseline="0">
                <a:solidFill>
                  <a:srgbClr val="FFFF00"/>
                </a:solidFill>
              </a:defRPr>
            </a:lvl1pPr>
            <a:lvl2pPr>
              <a:defRPr sz="3600" baseline="0">
                <a:solidFill>
                  <a:srgbClr val="FFFF00"/>
                </a:solidFill>
              </a:defRPr>
            </a:lvl2pPr>
            <a:lvl3pPr>
              <a:defRPr sz="3200" baseline="0">
                <a:solidFill>
                  <a:srgbClr val="FFFF00"/>
                </a:solidFill>
              </a:defRPr>
            </a:lvl3pPr>
            <a:lvl4pPr>
              <a:defRPr sz="2800" baseline="0">
                <a:solidFill>
                  <a:srgbClr val="FFFF00"/>
                </a:solidFill>
              </a:defRPr>
            </a:lvl4pPr>
            <a:lvl5pPr>
              <a:defRPr sz="2400" baseline="0">
                <a:solidFill>
                  <a:srgbClr val="FFFF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53204-715F-4B56-891C-20C918733ECA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6934200" y="6477000"/>
            <a:ext cx="2133600" cy="365125"/>
          </a:xfrm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HAL10Logo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12379" y="4572000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E143-2239-4250-B753-148FDAC8C3D1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7495E-1B9C-4E2F-B6AC-EF7C919FF241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DE21B-9655-4FDF-A7A5-55F64DEE4BC1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BB249-B98F-4521-AA36-F4D5F08BACFF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>
            <a:lvl1pPr>
              <a:defRPr sz="2000">
                <a:solidFill>
                  <a:srgbClr val="FFFF00"/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HAL10Logo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430988" y="-380890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0C45D-0443-4F37-ACD2-E60DD68AE38D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96AE-0609-407A-966C-1570904D8764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7942-4BCB-4A99-B524-704467C59BF1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6D52-E791-4F00-A06E-474AD13DF973}" type="datetime1">
              <a:rPr lang="en-US" smtClean="0"/>
              <a:pPr/>
              <a:t>2/17/13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49386-48BA-4B62-83AD-3997DFF5CB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7437" y="457200"/>
            <a:ext cx="57691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Howard 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Astronomical</a:t>
            </a:r>
          </a:p>
          <a:p>
            <a:pPr algn="ctr"/>
            <a:r>
              <a:rPr lang="en-US" sz="8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League</a:t>
            </a:r>
            <a:endParaRPr lang="en-US" sz="80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5809" y="4800600"/>
            <a:ext cx="3591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February 21, </a:t>
            </a:r>
            <a:r>
              <a:rPr lang="en-US" sz="3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2013</a:t>
            </a:r>
            <a:endParaRPr lang="en-US" sz="3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HAL10Logo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13406"/>
            <a:ext cx="3344594" cy="334459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957388" y="4529138"/>
            <a:ext cx="542925" cy="442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9763" y="4567237"/>
            <a:ext cx="81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Black" pitchFamily="34" charset="0"/>
              </a:rPr>
              <a:t>13</a:t>
            </a:r>
            <a:endParaRPr lang="en-US" sz="2800" b="1" dirty="0">
              <a:latin typeface="Arial Black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Sort objects by Right Ascension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(Move West to East and South to North)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Southerly objects set first, so observe them first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Anything with Declination &gt; 50* is circumpolar and will be up all night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(11 objects)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8343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4" name="Picture 3" descr="bk_MessierM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1327349"/>
            <a:ext cx="3987800" cy="511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What’s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this month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?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11721"/>
            <a:ext cx="8229600" cy="1210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What’s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this month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225690"/>
            <a:ext cx="80518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Lemmon (C/2012 F6) – emerging from behind Sun in late March, could be mag 2 or 3 in April</a:t>
            </a:r>
          </a:p>
          <a:p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PANSTARRS </a:t>
            </a:r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C/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2011 L4 – early evening visibility should start around March 8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-12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, though it will move North all through March, steadily getting higher in the sky</a:t>
            </a:r>
          </a:p>
        </p:txBody>
      </p:sp>
    </p:spTree>
    <p:extLst>
      <p:ext uri="{BB962C8B-B14F-4D97-AF65-F5344CB8AC3E}">
        <p14:creationId xmlns:p14="http://schemas.microsoft.com/office/powerpoint/2010/main" val="154423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11721"/>
            <a:ext cx="8229600" cy="1210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What’s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up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this month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1225690"/>
            <a:ext cx="80518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Jupiter sets by midnight, but still worth a look in early evening</a:t>
            </a: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Saturn is rising at ~11 pm on 3/1, before 10 pm by end of month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Moon phases: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Last Quarter:  March 4th, 4:51 PM</a:t>
            </a:r>
          </a:p>
          <a:p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New:  March 11th, 3:51 PM</a:t>
            </a:r>
          </a:p>
          <a:p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First quarter:  March 19th, 1:27 PM</a:t>
            </a:r>
          </a:p>
          <a:p>
            <a:r>
              <a:rPr lang="en-US" sz="3600" dirty="0">
                <a:solidFill>
                  <a:srgbClr val="CCFF33"/>
                </a:solidFill>
                <a:latin typeface="Times New Roman"/>
                <a:cs typeface="Times New Roman"/>
              </a:rPr>
              <a:t>Full:  March 27th, 5:27 AM</a:t>
            </a: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409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Stumper Question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6900" y="70702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Which constellation has the greatest area?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4250" y="2946400"/>
            <a:ext cx="7175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</a:t>
            </a:r>
            <a:r>
              <a:rPr lang="en-US" sz="48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Auriga</a:t>
            </a:r>
            <a:endParaRPr lang="en-US" sz="48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marL="342900" indent="-342900" algn="ctr">
              <a:buAutoNum type="alphaUcPeriod"/>
            </a:pP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Gemini</a:t>
            </a:r>
          </a:p>
          <a:p>
            <a:pPr marL="342900" indent="-342900" algn="ctr">
              <a:buAutoNum type="alphaUcPeriod"/>
            </a:pP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Orion</a:t>
            </a:r>
          </a:p>
          <a:p>
            <a:pPr marL="342900" indent="-342900" algn="ctr">
              <a:buAutoNum type="alphaUcPeriod"/>
            </a:pP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Taurus</a:t>
            </a:r>
            <a:endParaRPr lang="en-US" sz="48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79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Best of the web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244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Member’s 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astrophotos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and sketches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357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et ISON-GeneHand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9091" y="-1115292"/>
            <a:ext cx="7065819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4846638"/>
            <a:ext cx="8229600" cy="188436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Comet ISON – 8” f/4 Reflector – SBIG 8300 CCD – 9 min each Jan 21, 2013 – Motion over 1h 10m </a:t>
            </a:r>
            <a:r>
              <a:rPr lang="en-US" sz="2400" dirty="0" smtClean="0">
                <a:latin typeface="Times New Roman"/>
                <a:cs typeface="Times New Roman"/>
              </a:rPr>
              <a:t/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/>
            </a:r>
            <a:br>
              <a:rPr lang="en-US" sz="2400" dirty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Gene Handler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0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Club activities in March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446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2013-02-09_8f4_m1-GeneHandl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095" y="-12061"/>
            <a:ext cx="9818191" cy="68821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6400" y="6045200"/>
            <a:ext cx="34417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Gene Handler – Messier 1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8205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 descr="20130209 - Orion for meeting-MikeKraus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63" y="-166017"/>
            <a:ext cx="9813727" cy="719003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66700" y="61341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Mike Krauss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229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 descr="M42 Orion Nebula-CarsonOfill.jpe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2656" cy="625056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66700" y="61341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Carson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O’Ffill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19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 descr="Orion W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28600" y="58039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Joe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Bohanon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049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28600" y="58039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Joe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Bohanon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Orion W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5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uriga W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57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28600" y="58039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Joe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Bohanon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820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p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448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28600" y="58039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Joe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Bohanon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959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Picture 1" descr="Sun 1-19-2013 Color Prominences and Spicule captioned V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391" cy="66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8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" name="Picture 1" descr="Sun 2-17-2013 AR1675 V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391" cy="663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6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 descr="Sun and Kitt Peak Solar Scop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61341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Philip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Whitebloom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89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6900" y="707021"/>
            <a:ext cx="8229600" cy="1172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Star Parties!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4250" y="2946400"/>
            <a:ext cx="7175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9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Messier Marathon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(Member’s only)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16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Public Star Party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332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134100"/>
            <a:ext cx="30099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James </a:t>
            </a:r>
            <a:r>
              <a:rPr lang="en-US" sz="24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Willinghan</a:t>
            </a:r>
            <a:endParaRPr lang="en-US" sz="2400" dirty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Jupiter-201301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89547"/>
            <a:ext cx="10715625" cy="267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1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rmeer_stevenson_bi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1"/>
            <a:ext cx="9144000" cy="10479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73262"/>
          </a:xfrm>
        </p:spPr>
        <p:txBody>
          <a:bodyPr>
            <a:normAutofit/>
          </a:bodyPr>
          <a:lstStyle/>
          <a:p>
            <a:r>
              <a:rPr lang="en-US" b="1" dirty="0" smtClean="0"/>
              <a:t>Dr. Jerry </a:t>
            </a:r>
            <a:r>
              <a:rPr lang="en-US" b="1" dirty="0" err="1" smtClean="0"/>
              <a:t>Bonnell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Astronomy </a:t>
            </a:r>
            <a:r>
              <a:rPr lang="en-US" b="1" dirty="0" smtClean="0"/>
              <a:t>Picture </a:t>
            </a:r>
            <a:r>
              <a:rPr lang="en-US" b="1" dirty="0" smtClean="0"/>
              <a:t>of the Day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22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1850021"/>
            <a:ext cx="8229600" cy="2968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Stumper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answer</a:t>
            </a:r>
            <a:endParaRPr kumimoji="0" lang="en-US" sz="72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429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4200" y="12282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Which constellation has the greatest area?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9400" y="2324100"/>
            <a:ext cx="850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48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Auriga</a:t>
            </a: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657.438 sq. deg.</a:t>
            </a:r>
            <a:endParaRPr lang="en-US" sz="48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marL="342900" indent="-342900" algn="ctr">
              <a:buAutoNum type="alphaUcPeriod"/>
            </a:pPr>
            <a:r>
              <a:rPr lang="en-US" sz="4800" dirty="0">
                <a:solidFill>
                  <a:srgbClr val="CCFF33"/>
                </a:solidFill>
                <a:latin typeface="Times New Roman"/>
                <a:cs typeface="Times New Roman"/>
              </a:rPr>
              <a:t> </a:t>
            </a: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Gemini – 513.761 sq. </a:t>
            </a:r>
            <a:r>
              <a:rPr lang="en-US" sz="48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deg</a:t>
            </a:r>
            <a:endParaRPr lang="en-US" sz="48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marL="342900" indent="-342900" algn="ctr">
              <a:buAutoNum type="alphaUcPeriod"/>
            </a:pPr>
            <a:r>
              <a:rPr lang="en-US" sz="4800" dirty="0">
                <a:solidFill>
                  <a:srgbClr val="CCFF33"/>
                </a:solidFill>
                <a:latin typeface="Times New Roman"/>
                <a:cs typeface="Times New Roman"/>
              </a:rPr>
              <a:t> </a:t>
            </a:r>
            <a:r>
              <a:rPr lang="en-US" sz="48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Orion – 594.120 sq. </a:t>
            </a:r>
            <a:r>
              <a:rPr lang="en-US" sz="48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deg</a:t>
            </a:r>
            <a:endParaRPr lang="en-US" sz="48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800" b="1" dirty="0" smtClean="0">
                <a:solidFill>
                  <a:srgbClr val="FF3300"/>
                </a:solidFill>
                <a:latin typeface="Times New Roman"/>
                <a:cs typeface="Times New Roman"/>
              </a:rPr>
              <a:t>D. Taurus – 797.249 sq. </a:t>
            </a:r>
            <a:r>
              <a:rPr lang="en-US" sz="4800" b="1" dirty="0" err="1" smtClean="0">
                <a:solidFill>
                  <a:srgbClr val="FF3300"/>
                </a:solidFill>
                <a:latin typeface="Times New Roman"/>
                <a:cs typeface="Times New Roman"/>
              </a:rPr>
              <a:t>deg</a:t>
            </a:r>
            <a:endParaRPr lang="en-US" sz="4800" b="1" dirty="0" smtClean="0"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endParaRPr lang="en-US" sz="48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183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Thank You!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70" y="1887495"/>
            <a:ext cx="8229600" cy="1600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</a:rPr>
              <a:t>Next month’s meeting is on Thursday,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smtClean="0">
                <a:solidFill>
                  <a:srgbClr val="00FF00"/>
                </a:solidFill>
              </a:rPr>
              <a:t>March 21, </a:t>
            </a:r>
            <a:r>
              <a:rPr lang="en-US" dirty="0" smtClean="0">
                <a:solidFill>
                  <a:srgbClr val="00FF00"/>
                </a:solidFill>
              </a:rPr>
              <a:t>2013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FF00"/>
                </a:solidFill>
              </a:rPr>
              <a:t>7:30 PM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2889" y="4068028"/>
            <a:ext cx="8172043" cy="2019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dirty="0" smtClean="0">
                <a:solidFill>
                  <a:srgbClr val="FFFF00"/>
                </a:solidFill>
              </a:rPr>
              <a:t>Guest speaker: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 “Indy”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Kochte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400" b="1" dirty="0" smtClean="0">
                <a:solidFill>
                  <a:srgbClr val="FFFF00"/>
                </a:solidFill>
              </a:rPr>
              <a:t>Time-lapse photography</a:t>
            </a:r>
            <a:endParaRPr kumimoji="0" lang="en-US" sz="3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62976" y="5598318"/>
            <a:ext cx="247650" cy="14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03419" y="5410200"/>
            <a:ext cx="440531" cy="31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7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6900" y="707021"/>
            <a:ext cx="8229600" cy="1744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Public Outreach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500" y="2387600"/>
            <a:ext cx="7759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1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st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Robinson Nature Center “First Friday”, 6-8pm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19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Central Library, 7-9pm</a:t>
            </a:r>
          </a:p>
          <a:p>
            <a:pPr algn="ctr"/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March 26</a:t>
            </a:r>
            <a:r>
              <a:rPr lang="en-US" sz="3600" baseline="300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th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– Savage Library, 7-8:30pm</a:t>
            </a:r>
          </a:p>
        </p:txBody>
      </p:sp>
    </p:spTree>
    <p:extLst>
      <p:ext uri="{BB962C8B-B14F-4D97-AF65-F5344CB8AC3E}">
        <p14:creationId xmlns:p14="http://schemas.microsoft.com/office/powerpoint/2010/main" val="122928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ssmara_c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1260186"/>
            <a:ext cx="5130800" cy="559781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912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“An informal competition to locate and observe the most Messier objects by a single observer in a dusk to dawn Marathon.” – Amateur Astronomers of Pittsburgh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 is a Messier Marathon?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101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3100" y="1219200"/>
            <a:ext cx="406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110 of the brightest and most beautiful objects in the Northern skies.</a:t>
            </a:r>
          </a:p>
          <a:p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(That aren’t comets)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What are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the Messier objects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4" name="Picture 3" descr="t1_messi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333500"/>
            <a:ext cx="3760546" cy="476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It’s fun!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You’ll see a lot of beautiful objects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err="1" smtClean="0">
                <a:solidFill>
                  <a:srgbClr val="CCFF33"/>
                </a:solidFill>
                <a:latin typeface="Times New Roman"/>
                <a:cs typeface="Times New Roman"/>
              </a:rPr>
              <a:t>Hangin</a:t>
            </a: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 out all night with your buds</a:t>
            </a:r>
          </a:p>
          <a:p>
            <a:pPr marL="742950" indent="-742950">
              <a:buFont typeface="Arial"/>
              <a:buChar char="•"/>
            </a:pPr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Become more familiar with the sky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Become more familiar with your equipment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Become a better observer</a:t>
            </a:r>
          </a:p>
          <a:p>
            <a:pPr marL="742950" indent="-742950">
              <a:buFont typeface="Arial"/>
              <a:buChar char="•"/>
            </a:pPr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Sense of accomplishment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Why  do a Messier Marathon?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710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46m47_hetlage_f.jpg"/>
          <p:cNvPicPr>
            <a:picLocks noChangeAspect="1"/>
          </p:cNvPicPr>
          <p:nvPr/>
        </p:nvPicPr>
        <p:blipFill>
          <a:blip r:embed="rId3" cstate="print">
            <a:lum bright="-30000"/>
          </a:blip>
          <a:srcRect l="3514" r="418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49386-48BA-4B62-83AD-3997DFF5CB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60400" y="1041400"/>
            <a:ext cx="77597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Sunset 6:08 pm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Civil twilight 6:33 pm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Nautical twilight 7:04 pm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Astronomical twilight 7:36 pm</a:t>
            </a:r>
          </a:p>
          <a:p>
            <a:pPr algn="ctr"/>
            <a:endParaRPr lang="en-US" sz="3600" dirty="0">
              <a:solidFill>
                <a:srgbClr val="CCFF33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Moon rise (8.7%) 4:45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Astronomical twilight 4:59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Nautical twilight 5:30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Civil twilight 6:01 am</a:t>
            </a:r>
          </a:p>
          <a:p>
            <a:pPr algn="ctr"/>
            <a:r>
              <a:rPr lang="en-US" sz="3600" dirty="0" smtClean="0">
                <a:solidFill>
                  <a:srgbClr val="CCFF33"/>
                </a:solidFill>
                <a:latin typeface="Times New Roman"/>
                <a:cs typeface="Times New Roman"/>
              </a:rPr>
              <a:t>Sunrise 6:25 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6900" y="0"/>
            <a:ext cx="8229600" cy="1020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Messier Marathon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60000"/>
                  <a:lumOff val="40000"/>
                </a:schemeClr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219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00"/>
      </a:hlink>
      <a:folHlink>
        <a:srgbClr val="FFFF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108742</TotalTime>
  <Words>1037</Words>
  <Application>Microsoft Macintosh PowerPoint</Application>
  <PresentationFormat>On-screen Show (4:3)</PresentationFormat>
  <Paragraphs>171</Paragraphs>
  <Slides>34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Comet ISON – 8” f/4 Reflector – SBIG 8300 CCD – 9 min each Jan 21, 2013 – Motion over 1h 10m   Gene Handler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Dr. Jerry Bonnell Astronomy Picture of the Day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Wayne Baggett</dc:creator>
  <cp:lastModifiedBy>Christopher Todd</cp:lastModifiedBy>
  <cp:revision>1724</cp:revision>
  <dcterms:created xsi:type="dcterms:W3CDTF">2009-02-07T16:08:21Z</dcterms:created>
  <dcterms:modified xsi:type="dcterms:W3CDTF">2013-02-21T22:30:48Z</dcterms:modified>
</cp:coreProperties>
</file>